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9" r:id="rId4"/>
    <p:sldId id="258" r:id="rId5"/>
    <p:sldId id="278" r:id="rId6"/>
    <p:sldId id="274" r:id="rId7"/>
    <p:sldId id="260" r:id="rId8"/>
    <p:sldId id="276" r:id="rId9"/>
    <p:sldId id="279" r:id="rId10"/>
    <p:sldId id="280" r:id="rId11"/>
    <p:sldId id="281" r:id="rId12"/>
    <p:sldId id="282" r:id="rId13"/>
    <p:sldId id="286" r:id="rId14"/>
    <p:sldId id="283" r:id="rId15"/>
    <p:sldId id="284" r:id="rId16"/>
    <p:sldId id="287" r:id="rId17"/>
    <p:sldId id="285"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2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4/21/2015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9"/>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1"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4/21/2015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7"/>
            <a:ext cx="4040188" cy="639763"/>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722437"/>
            <a:ext cx="4041775" cy="639763"/>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438400"/>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1"/>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4/21/2015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1" y="152402"/>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1"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1"/>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4/21/2015</a:t>
            </a:fld>
            <a:endParaRPr lang="en-US" dirty="0"/>
          </a:p>
        </p:txBody>
      </p:sp>
      <p:sp>
        <p:nvSpPr>
          <p:cNvPr id="5" name="Footer Placeholder 4"/>
          <p:cNvSpPr>
            <a:spLocks noGrp="1"/>
          </p:cNvSpPr>
          <p:nvPr>
            <p:ph type="ftr" sz="quarter" idx="3"/>
          </p:nvPr>
        </p:nvSpPr>
        <p:spPr>
          <a:xfrm>
            <a:off x="3048000" y="6356351"/>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2.gif"/><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gif"/><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2.g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gif"/><Relationship Id="rId1" Type="http://schemas.openxmlformats.org/officeDocument/2006/relationships/slideLayout" Target="../slideLayouts/slideLayout6.xml"/><Relationship Id="rId5" Type="http://schemas.openxmlformats.org/officeDocument/2006/relationships/image" Target="../media/image2.gi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414063">
            <a:off x="-41863" y="2488071"/>
            <a:ext cx="3560567" cy="2414357"/>
          </a:xfrm>
          <a:prstGeom prst="rect">
            <a:avLst/>
          </a:prstGeom>
          <a:effectLst>
            <a:outerShdw blurRad="50800" dist="38100" dir="8100000" algn="tr" rotWithShape="0">
              <a:prstClr val="black">
                <a:alpha val="40000"/>
              </a:prstClr>
            </a:outerShdw>
          </a:effectLst>
        </p:spPr>
      </p:pic>
      <p:sp>
        <p:nvSpPr>
          <p:cNvPr id="5" name="Subtitle 4"/>
          <p:cNvSpPr>
            <a:spLocks noGrp="1"/>
          </p:cNvSpPr>
          <p:nvPr>
            <p:ph type="subTitle" idx="1"/>
          </p:nvPr>
        </p:nvSpPr>
        <p:spPr>
          <a:xfrm>
            <a:off x="7126452" y="2085159"/>
            <a:ext cx="1751536" cy="2725309"/>
          </a:xfrm>
        </p:spPr>
        <p:txBody>
          <a:bodyPr>
            <a:normAutofit fontScale="77500" lnSpcReduction="20000"/>
          </a:bodyPr>
          <a:lstStyle/>
          <a:p>
            <a:r>
              <a:rPr lang="en-US" sz="1700" i="1" dirty="0" smtClean="0">
                <a:solidFill>
                  <a:schemeClr val="bg1"/>
                </a:solidFill>
                <a:latin typeface="Lithos Pro Regular" pitchFamily="82" charset="0"/>
              </a:rPr>
              <a:t>Presented By:</a:t>
            </a:r>
          </a:p>
          <a:p>
            <a:endParaRPr lang="en-US" sz="1700" i="1" dirty="0" smtClean="0">
              <a:solidFill>
                <a:schemeClr val="bg1"/>
              </a:solidFill>
              <a:latin typeface="Lithos Pro Regular" pitchFamily="82" charset="0"/>
            </a:endParaRPr>
          </a:p>
          <a:p>
            <a:r>
              <a:rPr lang="en-US" sz="2400" dirty="0" err="1" smtClean="0">
                <a:solidFill>
                  <a:schemeClr val="bg1"/>
                </a:solidFill>
                <a:latin typeface="Lithos Pro Regular" pitchFamily="82" charset="0"/>
              </a:rPr>
              <a:t>Khaliq</a:t>
            </a:r>
            <a:r>
              <a:rPr lang="en-US" sz="2400" dirty="0" smtClean="0">
                <a:solidFill>
                  <a:schemeClr val="bg1"/>
                </a:solidFill>
                <a:latin typeface="Lithos Pro Regular" pitchFamily="82" charset="0"/>
              </a:rPr>
              <a:t> Satchell</a:t>
            </a:r>
          </a:p>
          <a:p>
            <a:endParaRPr lang="en-US" sz="2400" dirty="0">
              <a:solidFill>
                <a:schemeClr val="bg1"/>
              </a:solidFill>
              <a:latin typeface="Lithos Pro Regular" pitchFamily="82" charset="0"/>
            </a:endParaRPr>
          </a:p>
          <a:p>
            <a:r>
              <a:rPr lang="en-US" sz="2400" dirty="0" smtClean="0">
                <a:solidFill>
                  <a:schemeClr val="bg1"/>
                </a:solidFill>
                <a:latin typeface="Lithos Pro Regular" pitchFamily="82" charset="0"/>
              </a:rPr>
              <a:t>Cornelius </a:t>
            </a:r>
            <a:r>
              <a:rPr lang="en-US" sz="2400" dirty="0" err="1" smtClean="0">
                <a:solidFill>
                  <a:schemeClr val="bg1"/>
                </a:solidFill>
                <a:latin typeface="Lithos Pro Regular" pitchFamily="82" charset="0"/>
              </a:rPr>
              <a:t>Holness</a:t>
            </a:r>
            <a:endParaRPr lang="en-US" sz="2400" dirty="0" smtClean="0">
              <a:solidFill>
                <a:schemeClr val="bg1"/>
              </a:solidFill>
              <a:latin typeface="Lithos Pro Regular" pitchFamily="82" charset="0"/>
            </a:endParaRPr>
          </a:p>
          <a:p>
            <a:endParaRPr lang="en-US" sz="2400" dirty="0" smtClean="0">
              <a:solidFill>
                <a:schemeClr val="bg1"/>
              </a:solidFill>
              <a:latin typeface="Lithos Pro Regular" pitchFamily="82" charset="0"/>
            </a:endParaRPr>
          </a:p>
          <a:p>
            <a:r>
              <a:rPr lang="en-US" sz="2400" dirty="0" smtClean="0">
                <a:solidFill>
                  <a:schemeClr val="bg1"/>
                </a:solidFill>
                <a:latin typeface="Lithos Pro Regular" pitchFamily="82" charset="0"/>
              </a:rPr>
              <a:t>Tatyana Matthews  </a:t>
            </a:r>
            <a:endParaRPr lang="en-US" sz="2400" dirty="0">
              <a:solidFill>
                <a:schemeClr val="bg1"/>
              </a:solidFill>
              <a:latin typeface="Lithos Pro Regular" pitchFamily="82" charset="0"/>
            </a:endParaRPr>
          </a:p>
        </p:txBody>
      </p:sp>
      <p:sp>
        <p:nvSpPr>
          <p:cNvPr id="4" name="Title 3"/>
          <p:cNvSpPr>
            <a:spLocks noGrp="1"/>
          </p:cNvSpPr>
          <p:nvPr>
            <p:ph type="title"/>
          </p:nvPr>
        </p:nvSpPr>
        <p:spPr>
          <a:xfrm>
            <a:off x="86272" y="-226896"/>
            <a:ext cx="6590580" cy="3315154"/>
          </a:xfrm>
        </p:spPr>
        <p:txBody>
          <a:bodyPr/>
          <a:lstStyle/>
          <a:p>
            <a:pPr algn="ctr"/>
            <a:r>
              <a:rPr lang="en-US" sz="3600" dirty="0" smtClean="0">
                <a:latin typeface="Film Star" pitchFamily="2" charset="0"/>
              </a:rPr>
              <a:t>Remote Sensing Archaeological Sites through Unmanned Aerial vehicle (U.A.V.)Imaging </a:t>
            </a:r>
            <a:endParaRPr lang="en-US" sz="3600" dirty="0">
              <a:latin typeface="Film Star" pitchFamily="2"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2378" y="4392518"/>
            <a:ext cx="8859772" cy="4045067"/>
          </a:xfrm>
          <a:prstGeom prst="rect">
            <a:avLst/>
          </a:prstGeom>
        </p:spPr>
      </p:pic>
    </p:spTree>
    <p:extLst>
      <p:ext uri="{BB962C8B-B14F-4D97-AF65-F5344CB8AC3E}">
        <p14:creationId xmlns:p14="http://schemas.microsoft.com/office/powerpoint/2010/main" val="3358740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ansect and camera location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72655" y="4149306"/>
            <a:ext cx="2883387" cy="237879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title"/>
          </p:nvPr>
        </p:nvSpPr>
        <p:spPr>
          <a:xfrm>
            <a:off x="2165200" y="-105273"/>
            <a:ext cx="7021883" cy="875024"/>
          </a:xfrm>
        </p:spPr>
        <p:txBody>
          <a:bodyPr/>
          <a:lstStyle/>
          <a:p>
            <a:pPr algn="l"/>
            <a:r>
              <a:rPr lang="en-US" sz="4800" dirty="0" smtClean="0"/>
              <a:t>Image Processing</a:t>
            </a:r>
            <a:endParaRPr lang="en-US" sz="4800" dirty="0"/>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251819" y="2138753"/>
            <a:ext cx="5070679"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Goal to Create Photo Mosaic From Individual Images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87 Individual images collected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Geo-referenced images Processed with Pix4d Mapper Pro into Mosaic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Pix4d finds overlap in images and looks for commonalities to build the larger mosaic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3d Point Cloud created from 2d Imagery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pic>
        <p:nvPicPr>
          <p:cNvPr id="13315" name="Picture 3" descr="C:\Temp\SC UAV\DJI00195.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28099" y="1747867"/>
            <a:ext cx="3431956" cy="257396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cxnSp>
        <p:nvCxnSpPr>
          <p:cNvPr id="4" name="Straight Arrow Connector 3"/>
          <p:cNvCxnSpPr/>
          <p:nvPr/>
        </p:nvCxnSpPr>
        <p:spPr>
          <a:xfrm flipH="1">
            <a:off x="7041263" y="3407434"/>
            <a:ext cx="240136" cy="252754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225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165200" y="-105273"/>
            <a:ext cx="7021883" cy="875024"/>
          </a:xfrm>
        </p:spPr>
        <p:txBody>
          <a:bodyPr/>
          <a:lstStyle/>
          <a:p>
            <a:pPr algn="l"/>
            <a:r>
              <a:rPr lang="en-US" sz="4800" dirty="0" smtClean="0"/>
              <a:t>Image Processing</a:t>
            </a:r>
            <a:endParaRPr lang="en-US" sz="4800" dirty="0"/>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pic>
        <p:nvPicPr>
          <p:cNvPr id="2" name="sc2 - YouTub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78091" y="1779156"/>
            <a:ext cx="5911273" cy="4433455"/>
          </a:xfrm>
          <a:prstGeom prst="rect">
            <a:avLst/>
          </a:prstGeom>
        </p:spPr>
      </p:pic>
    </p:spTree>
    <p:extLst>
      <p:ext uri="{BB962C8B-B14F-4D97-AF65-F5344CB8AC3E}">
        <p14:creationId xmlns:p14="http://schemas.microsoft.com/office/powerpoint/2010/main" val="11430547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023525" y="374761"/>
            <a:ext cx="6525235" cy="875024"/>
          </a:xfrm>
        </p:spPr>
        <p:txBody>
          <a:bodyPr/>
          <a:lstStyle/>
          <a:p>
            <a:pPr algn="r"/>
            <a:r>
              <a:rPr lang="en-US" sz="4800" dirty="0" smtClean="0"/>
              <a:t>Analysis and Results </a:t>
            </a:r>
            <a:endParaRPr lang="en-US" sz="4800" dirty="0"/>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251819" y="2138753"/>
            <a:ext cx="5070679" cy="120032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pic>
        <p:nvPicPr>
          <p:cNvPr id="11" name="Picture 2" descr="C:\Temp\SC UAV\salmon creek 1\Untitled-2.jpg"/>
          <p:cNvPicPr>
            <a:picLocks noChangeAspect="1" noChangeArrowheads="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1112" y="1730415"/>
            <a:ext cx="2505001" cy="3006443"/>
          </a:xfrm>
          <a:prstGeom prst="rect">
            <a:avLst/>
          </a:prstGeom>
          <a:noFill/>
          <a:effectLst>
            <a:outerShdw blurRad="63500" sx="102000" sy="102000" algn="ctr" rotWithShape="0">
              <a:prstClr val="black">
                <a:alpha val="40000"/>
              </a:prstClr>
            </a:outerShdw>
            <a:reflection blurRad="6350" stA="50000" endA="300" endPos="5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17413" name="Picture 5" descr="C:\Temp\SC UAV\31br168_visible_enhanced.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4487" y="1777295"/>
            <a:ext cx="2463451" cy="2959563"/>
          </a:xfrm>
          <a:prstGeom prst="rect">
            <a:avLst/>
          </a:prstGeom>
          <a:noFill/>
          <a:effectLst>
            <a:outerShdw blurRad="63500" sx="102000" sy="102000" algn="ctr" rotWithShape="0">
              <a:prstClr val="black">
                <a:alpha val="40000"/>
              </a:prstClr>
            </a:outerShdw>
            <a:reflection blurRad="6350" stA="50000" endA="300" endPos="5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17414" name="Picture 6" descr="C:\Temp\SC UAV\31br168_Faked IR.jpg"/>
          <p:cNvPicPr>
            <a:picLocks noChangeAspect="1" noChangeArrowheads="1"/>
          </p:cNvPicPr>
          <p:nvPr/>
        </p:nvPicPr>
        <p:blipFill>
          <a:blip r:embed="rId6" cstate="email">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6170231" y="1777295"/>
            <a:ext cx="2463452" cy="2959563"/>
          </a:xfrm>
          <a:prstGeom prst="rect">
            <a:avLst/>
          </a:prstGeom>
          <a:noFill/>
          <a:effectLst>
            <a:reflection blurRad="6350" stA="50000" endA="300" endPos="55500" dist="50800" dir="5400000" sy="-100000" algn="bl" rotWithShape="0"/>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890606" y="4813543"/>
            <a:ext cx="2141794" cy="369332"/>
          </a:xfrm>
          <a:prstGeom prst="rect">
            <a:avLst/>
          </a:prstGeom>
          <a:noFill/>
        </p:spPr>
        <p:txBody>
          <a:bodyPr wrap="square" rtlCol="0">
            <a:spAutoFit/>
          </a:bodyPr>
          <a:lstStyle/>
          <a:p>
            <a:r>
              <a:rPr lang="en-US" dirty="0" smtClean="0">
                <a:solidFill>
                  <a:srgbClr val="FF0000"/>
                </a:solidFill>
              </a:rPr>
              <a:t>Visible Color</a:t>
            </a:r>
            <a:endParaRPr lang="en-US" dirty="0">
              <a:solidFill>
                <a:srgbClr val="FF0000"/>
              </a:solidFill>
            </a:endParaRPr>
          </a:p>
        </p:txBody>
      </p:sp>
      <p:sp>
        <p:nvSpPr>
          <p:cNvPr id="3" name="TextBox 2"/>
          <p:cNvSpPr txBox="1"/>
          <p:nvPr/>
        </p:nvSpPr>
        <p:spPr>
          <a:xfrm>
            <a:off x="3243532" y="4796290"/>
            <a:ext cx="3252159" cy="369332"/>
          </a:xfrm>
          <a:prstGeom prst="rect">
            <a:avLst/>
          </a:prstGeom>
          <a:noFill/>
        </p:spPr>
        <p:txBody>
          <a:bodyPr wrap="square" rtlCol="0">
            <a:spAutoFit/>
          </a:bodyPr>
          <a:lstStyle/>
          <a:p>
            <a:r>
              <a:rPr lang="en-US" dirty="0" smtClean="0">
                <a:solidFill>
                  <a:srgbClr val="FF0000"/>
                </a:solidFill>
              </a:rPr>
              <a:t>Contrast Enhanced</a:t>
            </a:r>
            <a:endParaRPr lang="en-US" dirty="0">
              <a:solidFill>
                <a:srgbClr val="FF0000"/>
              </a:solidFill>
            </a:endParaRPr>
          </a:p>
        </p:txBody>
      </p:sp>
      <p:sp>
        <p:nvSpPr>
          <p:cNvPr id="5" name="TextBox 4"/>
          <p:cNvSpPr txBox="1"/>
          <p:nvPr/>
        </p:nvSpPr>
        <p:spPr>
          <a:xfrm>
            <a:off x="7295604" y="4813543"/>
            <a:ext cx="1403151" cy="369332"/>
          </a:xfrm>
          <a:prstGeom prst="rect">
            <a:avLst/>
          </a:prstGeom>
          <a:noFill/>
        </p:spPr>
        <p:txBody>
          <a:bodyPr wrap="square" rtlCol="0">
            <a:spAutoFit/>
          </a:bodyPr>
          <a:lstStyle/>
          <a:p>
            <a:r>
              <a:rPr lang="en-US" dirty="0" smtClean="0">
                <a:solidFill>
                  <a:srgbClr val="FF0000"/>
                </a:solidFill>
              </a:rPr>
              <a:t>Faked IR</a:t>
            </a:r>
            <a:endParaRPr lang="en-US" dirty="0">
              <a:solidFill>
                <a:srgbClr val="FF0000"/>
              </a:solidFill>
            </a:endParaRPr>
          </a:p>
        </p:txBody>
      </p:sp>
      <p:sp>
        <p:nvSpPr>
          <p:cNvPr id="6" name="TextBox 5"/>
          <p:cNvSpPr txBox="1"/>
          <p:nvPr/>
        </p:nvSpPr>
        <p:spPr>
          <a:xfrm>
            <a:off x="581925" y="5383662"/>
            <a:ext cx="790906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Processing yielded a visible color mosaic image which we manipulated to emphasize Features and Anomalies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Identified Three Features during our analysis</a:t>
            </a:r>
            <a:endParaRPr lang="en-US" dirty="0"/>
          </a:p>
        </p:txBody>
      </p:sp>
    </p:spTree>
    <p:extLst>
      <p:ext uri="{BB962C8B-B14F-4D97-AF65-F5344CB8AC3E}">
        <p14:creationId xmlns:p14="http://schemas.microsoft.com/office/powerpoint/2010/main" val="2781183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787439" y="221888"/>
            <a:ext cx="5934925" cy="875024"/>
          </a:xfrm>
        </p:spPr>
        <p:txBody>
          <a:bodyPr/>
          <a:lstStyle/>
          <a:p>
            <a:pPr algn="r"/>
            <a:r>
              <a:rPr lang="en-US" sz="6000" dirty="0" err="1" smtClean="0"/>
              <a:t>CropMarks</a:t>
            </a:r>
            <a:endParaRPr lang="en-US" sz="6000" dirty="0"/>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pic>
        <p:nvPicPr>
          <p:cNvPr id="21508" name="Picture 4" descr="https://farm6.staticflickr.com/5187/5743976969_aaa141d95d_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9647" y="1729033"/>
            <a:ext cx="4683289" cy="351246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21506" name="Picture 2" descr="http://www.univie.ac.at/aarg/php/cms/images/1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02658" y="2098396"/>
            <a:ext cx="4857983" cy="34450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9647" y="5538163"/>
            <a:ext cx="8254625" cy="1200329"/>
          </a:xfrm>
          <a:prstGeom prst="rect">
            <a:avLst/>
          </a:prstGeom>
          <a:noFill/>
        </p:spPr>
        <p:txBody>
          <a:bodyPr wrap="square" rtlCol="0">
            <a:spAutoFit/>
          </a:bodyPr>
          <a:lstStyle/>
          <a:p>
            <a:r>
              <a:rPr lang="en-US" dirty="0"/>
              <a:t>Crop marks are formed by variations in the subsoil, which can be caused by buried archaeological features, such as bricks and other various items or structures which cause differential crop growth </a:t>
            </a:r>
          </a:p>
        </p:txBody>
      </p:sp>
    </p:spTree>
    <p:extLst>
      <p:ext uri="{BB962C8B-B14F-4D97-AF65-F5344CB8AC3E}">
        <p14:creationId xmlns:p14="http://schemas.microsoft.com/office/powerpoint/2010/main" val="2800199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43796" y="122421"/>
            <a:ext cx="7894697" cy="875024"/>
          </a:xfrm>
        </p:spPr>
        <p:txBody>
          <a:bodyPr/>
          <a:lstStyle/>
          <a:p>
            <a:pPr algn="r"/>
            <a:r>
              <a:rPr lang="en-US" sz="4800" dirty="0" smtClean="0"/>
              <a:t>Linear Feature</a:t>
            </a:r>
            <a:endParaRPr lang="en-US" sz="4800" dirty="0"/>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251819" y="2138753"/>
            <a:ext cx="5070679"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This feature seen in Fig. 11 is best described as a positive crop </a:t>
            </a:r>
            <a:r>
              <a:rPr lang="en-US" dirty="0" smtClean="0"/>
              <a:t>mark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 </a:t>
            </a:r>
            <a:r>
              <a:rPr lang="en-US" dirty="0"/>
              <a:t>is linear, oriented roughly </a:t>
            </a:r>
            <a:r>
              <a:rPr lang="en-US" dirty="0" smtClean="0"/>
              <a:t>north/south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We are confident it represents </a:t>
            </a:r>
            <a:r>
              <a:rPr lang="en-US" dirty="0"/>
              <a:t>one of several trenches excavated by archaeologists in </a:t>
            </a:r>
            <a:r>
              <a:rPr lang="en-US" dirty="0" smtClean="0"/>
              <a:t>2007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demonstrates the major concept of how variations in vegetation color and type denote subsurface features</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cxnSp>
        <p:nvCxnSpPr>
          <p:cNvPr id="4" name="Straight Arrow Connector 3"/>
          <p:cNvCxnSpPr/>
          <p:nvPr/>
        </p:nvCxnSpPr>
        <p:spPr>
          <a:xfrm flipH="1">
            <a:off x="7041263" y="3407434"/>
            <a:ext cx="240136" cy="252754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5362" name="Picture 2" descr="C:\Temp\SC UAV\31br168_visible_enhanced.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0636" y="2013911"/>
            <a:ext cx="3601254" cy="43265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37223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933800" y="56510"/>
            <a:ext cx="6090953" cy="875024"/>
          </a:xfrm>
        </p:spPr>
        <p:txBody>
          <a:bodyPr/>
          <a:lstStyle/>
          <a:p>
            <a:pPr algn="r"/>
            <a:r>
              <a:rPr lang="en-US" sz="6000" dirty="0" smtClean="0"/>
              <a:t>Anomaly One</a:t>
            </a:r>
            <a:endParaRPr lang="en-US" sz="6000" dirty="0"/>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251819" y="1733331"/>
            <a:ext cx="5070679" cy="5078313"/>
          </a:xfrm>
          <a:prstGeom prst="rect">
            <a:avLst/>
          </a:prstGeom>
          <a:noFill/>
        </p:spPr>
        <p:txBody>
          <a:bodyPr wrap="square" rtlCol="0">
            <a:spAutoFit/>
          </a:bodyPr>
          <a:lstStyle/>
          <a:p>
            <a:pPr marL="285750" indent="-285750">
              <a:buFont typeface="Arial" panose="020B0604020202020204" pitchFamily="34" charset="0"/>
              <a:buChar char="•"/>
            </a:pPr>
            <a:r>
              <a:rPr lang="en-US" dirty="0"/>
              <a:t>large oval feature </a:t>
            </a:r>
            <a:r>
              <a:rPr lang="en-US" dirty="0" smtClean="0"/>
              <a:t>only </a:t>
            </a:r>
            <a:r>
              <a:rPr lang="en-US" dirty="0"/>
              <a:t>visible in the faked IR </a:t>
            </a:r>
            <a:r>
              <a:rPr lang="en-US" dirty="0" smtClean="0"/>
              <a:t>image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Its </a:t>
            </a:r>
            <a:r>
              <a:rPr lang="en-US" dirty="0"/>
              <a:t>dimensions are roughly 60 feet by 45 feet oriented east/west.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a:t>linear feature, or the 2007 trench, cuts directly through its </a:t>
            </a:r>
            <a:r>
              <a:rPr lang="en-US" dirty="0" smtClean="0"/>
              <a:t>center which suggest It </a:t>
            </a:r>
            <a:r>
              <a:rPr lang="en-US" dirty="0"/>
              <a:t>is not </a:t>
            </a:r>
            <a:r>
              <a:rPr lang="en-US" dirty="0" smtClean="0"/>
              <a:t>related </a:t>
            </a:r>
            <a:r>
              <a:rPr lang="en-US" dirty="0"/>
              <a:t>to the 2007 </a:t>
            </a:r>
            <a:r>
              <a:rPr lang="en-US" dirty="0" smtClean="0"/>
              <a:t>trench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plants </a:t>
            </a:r>
            <a:r>
              <a:rPr lang="en-US" dirty="0"/>
              <a:t>within the </a:t>
            </a:r>
            <a:r>
              <a:rPr lang="en-US" dirty="0" smtClean="0"/>
              <a:t>radius are sparse suggesting </a:t>
            </a:r>
            <a:r>
              <a:rPr lang="en-US" dirty="0"/>
              <a:t>more compact soils </a:t>
            </a:r>
            <a:r>
              <a:rPr lang="en-US" dirty="0" smtClean="0"/>
              <a:t>inhibiting </a:t>
            </a:r>
            <a:r>
              <a:rPr lang="en-US" dirty="0"/>
              <a:t>plant </a:t>
            </a:r>
            <a:r>
              <a:rPr lang="en-US" dirty="0" smtClean="0"/>
              <a:t>growth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Could represent or indicate the location of Houses or refuse area</a:t>
            </a:r>
            <a:endParaRPr lang="en-US" dirty="0"/>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cxnSp>
        <p:nvCxnSpPr>
          <p:cNvPr id="4" name="Straight Arrow Connector 3"/>
          <p:cNvCxnSpPr/>
          <p:nvPr/>
        </p:nvCxnSpPr>
        <p:spPr>
          <a:xfrm flipH="1">
            <a:off x="7041263" y="3407434"/>
            <a:ext cx="240136" cy="252754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6386" name="Picture 2" descr="C:\Temp\SC UAV\31br168_Faked IR.jpg"/>
          <p:cNvPicPr>
            <a:picLocks noChangeAspect="1" noChangeArrowheads="1"/>
          </p:cNvPicPr>
          <p:nvPr/>
        </p:nvPicPr>
        <p:blipFill>
          <a:blip r:embed="rId4" cstate="email">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5942263" y="3683788"/>
            <a:ext cx="2401577" cy="288522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6387" name="Picture 3" descr="ir simulated_eqaulized_Anomaly 1 and ditch.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04790" y="1733331"/>
            <a:ext cx="2676525" cy="24003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H="1" flipV="1">
            <a:off x="6644467" y="3418372"/>
            <a:ext cx="713884" cy="241308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456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Temp\SC UAV\31br168_Faked IR.jpg"/>
          <p:cNvPicPr>
            <a:picLocks noChangeAspect="1" noChangeArrowheads="1"/>
          </p:cNvPicPr>
          <p:nvPr/>
        </p:nvPicPr>
        <p:blipFill>
          <a:blip r:embed="rId2" cstate="email">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6391161" y="3683788"/>
            <a:ext cx="2401577" cy="288522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1" name="Picture 3" descr="ir simulated_eqaulized_Anomaly 1 and ditch.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04790" y="1733331"/>
            <a:ext cx="2676525" cy="24003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title"/>
          </p:nvPr>
        </p:nvSpPr>
        <p:spPr>
          <a:xfrm>
            <a:off x="2737331" y="177274"/>
            <a:ext cx="6272934" cy="875024"/>
          </a:xfrm>
        </p:spPr>
        <p:txBody>
          <a:bodyPr/>
          <a:lstStyle/>
          <a:p>
            <a:pPr algn="r"/>
            <a:r>
              <a:rPr lang="en-US" sz="6000" dirty="0" smtClean="0"/>
              <a:t>Anomaly two</a:t>
            </a:r>
            <a:endParaRPr lang="en-US" sz="6000" dirty="0"/>
          </a:p>
        </p:txBody>
      </p:sp>
      <p:pic>
        <p:nvPicPr>
          <p:cNvPr id="12" name="Picture 11"/>
          <p:cNvPicPr>
            <a:picLocks noChangeAspect="1"/>
          </p:cNvPicPr>
          <p:nvPr/>
        </p:nvPicPr>
        <p:blipFill rotWithShape="1">
          <a:blip r:embed="rId4"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251819" y="2259517"/>
            <a:ext cx="5346724"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Anomaly </a:t>
            </a:r>
            <a:r>
              <a:rPr lang="en-US" dirty="0"/>
              <a:t>2 </a:t>
            </a:r>
            <a:r>
              <a:rPr lang="en-US" dirty="0" smtClean="0"/>
              <a:t>is </a:t>
            </a:r>
            <a:r>
              <a:rPr lang="en-US" dirty="0"/>
              <a:t>present in all </a:t>
            </a:r>
            <a:r>
              <a:rPr lang="en-US" dirty="0" smtClean="0"/>
              <a:t>images as well as 3d Point Cloud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 is linear, oriented east/west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darker coloring of this feature suggests that it is saturated from an overly wet </a:t>
            </a:r>
            <a:r>
              <a:rPr lang="en-US" dirty="0" smtClean="0"/>
              <a:t>winter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Feel are certain it is man made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Possibly could represent a ditch associated with the Indian Village</a:t>
            </a:r>
            <a:endParaRPr lang="en-US"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cxnSp>
        <p:nvCxnSpPr>
          <p:cNvPr id="4" name="Straight Arrow Connector 3"/>
          <p:cNvCxnSpPr/>
          <p:nvPr/>
        </p:nvCxnSpPr>
        <p:spPr>
          <a:xfrm>
            <a:off x="7591950" y="3536830"/>
            <a:ext cx="128692" cy="2268747"/>
          </a:xfrm>
          <a:prstGeom prst="straightConnector1">
            <a:avLst/>
          </a:prstGeom>
          <a:ln w="190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3" name="Picture 3" descr="_AgMX8Z6GvUIWCpRqLwKzw2RMQucf26YzQPcYLjPw5FB7tofm0166muVLnTL3Jww-TMD1sTj5b9zS9GoyBh2vmB38SoQ14bf4tuK8LblAvrr2sg-vG2_RPgrW-hzJiWyQDBHW2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82167" y="4595449"/>
            <a:ext cx="1245245" cy="1602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0402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881218" y="194526"/>
            <a:ext cx="6091779" cy="875024"/>
          </a:xfrm>
        </p:spPr>
        <p:txBody>
          <a:bodyPr/>
          <a:lstStyle/>
          <a:p>
            <a:pPr algn="r"/>
            <a:r>
              <a:rPr lang="en-US" sz="6000" dirty="0" smtClean="0"/>
              <a:t>Conclusion</a:t>
            </a:r>
            <a:endParaRPr lang="en-US" sz="6000" dirty="0"/>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251819" y="2259517"/>
            <a:ext cx="5346724"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
        <p:nvSpPr>
          <p:cNvPr id="5" name="Rectangle 4"/>
          <p:cNvSpPr/>
          <p:nvPr/>
        </p:nvSpPr>
        <p:spPr>
          <a:xfrm>
            <a:off x="405443" y="1720840"/>
            <a:ext cx="8307236" cy="1754326"/>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FF0000"/>
                </a:solidFill>
              </a:rPr>
              <a:t>Our primary </a:t>
            </a:r>
            <a:r>
              <a:rPr lang="en-US" dirty="0">
                <a:solidFill>
                  <a:srgbClr val="FF0000"/>
                </a:solidFill>
              </a:rPr>
              <a:t>objective </a:t>
            </a:r>
            <a:r>
              <a:rPr lang="en-US" dirty="0" smtClean="0">
                <a:solidFill>
                  <a:srgbClr val="FF0000"/>
                </a:solidFill>
              </a:rPr>
              <a:t>for </a:t>
            </a:r>
            <a:r>
              <a:rPr lang="en-US" dirty="0">
                <a:solidFill>
                  <a:srgbClr val="FF0000"/>
                </a:solidFill>
              </a:rPr>
              <a:t>this research was </a:t>
            </a:r>
            <a:r>
              <a:rPr lang="en-US" dirty="0" smtClean="0">
                <a:solidFill>
                  <a:srgbClr val="FF0000"/>
                </a:solidFill>
              </a:rPr>
              <a:t>Acquire, test, and develop </a:t>
            </a:r>
            <a:r>
              <a:rPr lang="en-US" dirty="0">
                <a:solidFill>
                  <a:srgbClr val="FF0000"/>
                </a:solidFill>
              </a:rPr>
              <a:t>a working methodology for CERSER’s use of U.A.V.s </a:t>
            </a:r>
            <a:r>
              <a:rPr lang="en-US" dirty="0" smtClean="0">
                <a:solidFill>
                  <a:srgbClr val="FF0000"/>
                </a:solidFill>
              </a:rPr>
              <a:t>as a platform for </a:t>
            </a:r>
            <a:r>
              <a:rPr lang="en-US" dirty="0">
                <a:solidFill>
                  <a:srgbClr val="FF0000"/>
                </a:solidFill>
              </a:rPr>
              <a:t>future remote sensing and archeological purposes. </a:t>
            </a:r>
            <a:endParaRPr lang="en-US" dirty="0" smtClean="0">
              <a:solidFill>
                <a:srgbClr val="FF0000"/>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p:cNvSpPr txBox="1"/>
          <p:nvPr/>
        </p:nvSpPr>
        <p:spPr>
          <a:xfrm>
            <a:off x="589688" y="3141959"/>
            <a:ext cx="8304146" cy="646331"/>
          </a:xfrm>
          <a:prstGeom prst="rect">
            <a:avLst/>
          </a:prstGeom>
          <a:noFill/>
        </p:spPr>
        <p:txBody>
          <a:bodyPr wrap="square" rtlCol="0">
            <a:spAutoFit/>
          </a:bodyPr>
          <a:lstStyle/>
          <a:p>
            <a:r>
              <a:rPr lang="en-US" dirty="0"/>
              <a:t>Our Results demonstrate that </a:t>
            </a:r>
            <a:r>
              <a:rPr lang="en-US" dirty="0" smtClean="0"/>
              <a:t>the technology is accessible and that the methodology we employed was highly successful     </a:t>
            </a:r>
            <a:endParaRPr lang="en-US" dirty="0"/>
          </a:p>
        </p:txBody>
      </p:sp>
      <p:sp>
        <p:nvSpPr>
          <p:cNvPr id="7" name="TextBox 6"/>
          <p:cNvSpPr txBox="1"/>
          <p:nvPr/>
        </p:nvSpPr>
        <p:spPr>
          <a:xfrm>
            <a:off x="589688" y="4019909"/>
            <a:ext cx="793874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A secondary objective for the project was to produce new data sets archaeologists could use in future studies.</a:t>
            </a:r>
          </a:p>
        </p:txBody>
      </p:sp>
      <p:sp>
        <p:nvSpPr>
          <p:cNvPr id="13" name="TextBox 12"/>
          <p:cNvSpPr txBox="1"/>
          <p:nvPr/>
        </p:nvSpPr>
        <p:spPr>
          <a:xfrm>
            <a:off x="810883" y="4977442"/>
            <a:ext cx="7832785" cy="923330"/>
          </a:xfrm>
          <a:prstGeom prst="rect">
            <a:avLst/>
          </a:prstGeom>
          <a:noFill/>
        </p:spPr>
        <p:txBody>
          <a:bodyPr wrap="square" rtlCol="0">
            <a:spAutoFit/>
          </a:bodyPr>
          <a:lstStyle/>
          <a:p>
            <a:r>
              <a:rPr lang="en-US" dirty="0" smtClean="0"/>
              <a:t>Using the available technology and our methodology, we were able to  identify Anomalies we feel archaeologists should investigate further</a:t>
            </a:r>
            <a:endParaRPr lang="en-US" dirty="0"/>
          </a:p>
        </p:txBody>
      </p:sp>
    </p:spTree>
    <p:extLst>
      <p:ext uri="{BB962C8B-B14F-4D97-AF65-F5344CB8AC3E}">
        <p14:creationId xmlns:p14="http://schemas.microsoft.com/office/powerpoint/2010/main" val="4151667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466492" y="-98758"/>
            <a:ext cx="7506506" cy="875024"/>
          </a:xfrm>
        </p:spPr>
        <p:txBody>
          <a:bodyPr/>
          <a:lstStyle/>
          <a:p>
            <a:pPr algn="r"/>
            <a:r>
              <a:rPr lang="en-US" sz="4800" dirty="0" smtClean="0"/>
              <a:t>Acknowledgements</a:t>
            </a:r>
            <a:endParaRPr lang="en-US" sz="4800" dirty="0"/>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251819" y="2259517"/>
            <a:ext cx="5346724"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
        <p:nvSpPr>
          <p:cNvPr id="2" name="Rectangle 1"/>
          <p:cNvSpPr/>
          <p:nvPr/>
        </p:nvSpPr>
        <p:spPr>
          <a:xfrm>
            <a:off x="327802" y="1995454"/>
            <a:ext cx="8376249" cy="4524315"/>
          </a:xfrm>
          <a:prstGeom prst="rect">
            <a:avLst/>
          </a:prstGeom>
        </p:spPr>
        <p:txBody>
          <a:bodyPr wrap="square">
            <a:spAutoFit/>
          </a:bodyPr>
          <a:lstStyle/>
          <a:p>
            <a:r>
              <a:rPr lang="en-US" dirty="0"/>
              <a:t>The team wishes to recognize </a:t>
            </a:r>
            <a:r>
              <a:rPr lang="en-US" dirty="0" smtClean="0"/>
              <a:t>:</a:t>
            </a:r>
          </a:p>
          <a:p>
            <a:endParaRPr lang="en-US" dirty="0"/>
          </a:p>
          <a:p>
            <a:pPr marL="285750" indent="-285750">
              <a:buFont typeface="Arial" panose="020B0604020202020204" pitchFamily="34" charset="0"/>
              <a:buChar char="•"/>
            </a:pPr>
            <a:r>
              <a:rPr lang="en-US" dirty="0" smtClean="0"/>
              <a:t>Clay </a:t>
            </a:r>
            <a:r>
              <a:rPr lang="en-US" dirty="0" err="1"/>
              <a:t>Swindell</a:t>
            </a:r>
            <a:r>
              <a:rPr lang="en-US" dirty="0"/>
              <a:t> for his guidance, contributions, and help with completing this research</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Dr</a:t>
            </a:r>
            <a:r>
              <a:rPr lang="en-US" dirty="0"/>
              <a:t>. Linda Hayden for the research opportunity that was made possible through the </a:t>
            </a:r>
            <a:r>
              <a:rPr lang="en-US"/>
              <a:t>CERSER </a:t>
            </a:r>
            <a:r>
              <a:rPr lang="en-US" smtClean="0"/>
              <a:t>program.</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Dr</a:t>
            </a:r>
            <a:r>
              <a:rPr lang="en-US" dirty="0"/>
              <a:t>. Malcolm </a:t>
            </a:r>
            <a:r>
              <a:rPr lang="en-US" dirty="0" err="1"/>
              <a:t>LeCompte</a:t>
            </a:r>
            <a:r>
              <a:rPr lang="en-US" dirty="0"/>
              <a:t> for supplying the DJI Phantom 2 </a:t>
            </a:r>
            <a:r>
              <a:rPr lang="en-US" dirty="0" smtClean="0"/>
              <a:t>Vision+ and his support in the project.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Michael </a:t>
            </a:r>
            <a:r>
              <a:rPr lang="en-US" dirty="0" err="1"/>
              <a:t>Flannely</a:t>
            </a:r>
            <a:r>
              <a:rPr lang="en-US" dirty="0"/>
              <a:t> for access to the Salmon Creek property. </a:t>
            </a:r>
            <a:endParaRPr lang="en-US" dirty="0" smtClean="0"/>
          </a:p>
          <a:p>
            <a:pPr marL="285750" indent="-285750">
              <a:buFont typeface="Arial" panose="020B0604020202020204" pitchFamily="34" charset="0"/>
              <a:buChar char="•"/>
            </a:pPr>
            <a:endParaRPr lang="en-US" dirty="0"/>
          </a:p>
          <a:p>
            <a:endParaRPr lang="en-US" dirty="0" smtClean="0"/>
          </a:p>
          <a:p>
            <a:r>
              <a:rPr lang="en-US" dirty="0" smtClean="0"/>
              <a:t>Without </a:t>
            </a:r>
            <a:r>
              <a:rPr lang="en-US" dirty="0"/>
              <a:t>any of these individuals this project would never have succeeded. </a:t>
            </a:r>
          </a:p>
        </p:txBody>
      </p:sp>
    </p:spTree>
    <p:extLst>
      <p:ext uri="{BB962C8B-B14F-4D97-AF65-F5344CB8AC3E}">
        <p14:creationId xmlns:p14="http://schemas.microsoft.com/office/powerpoint/2010/main" val="295504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4445896" y="142366"/>
            <a:ext cx="3761115" cy="1054395"/>
          </a:xfrm>
        </p:spPr>
        <p:txBody>
          <a:bodyPr/>
          <a:lstStyle/>
          <a:p>
            <a:r>
              <a:rPr lang="en-US" sz="6000" dirty="0" smtClean="0"/>
              <a:t>Mentors</a:t>
            </a:r>
            <a:endParaRPr lang="en-US" sz="6000" dirty="0"/>
          </a:p>
        </p:txBody>
      </p:sp>
      <p:pic>
        <p:nvPicPr>
          <p:cNvPr id="5122" name="Picture 2" descr="C:\Temp\SC UAV\Photo Mar 28, 10 09 53 AM.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9319" r="25625"/>
          <a:stretch/>
        </p:blipFill>
        <p:spPr bwMode="auto">
          <a:xfrm>
            <a:off x="5375910" y="2285978"/>
            <a:ext cx="2286000" cy="30574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124" name="Picture 4" descr="http://cerser.ecsu.edu/08events/080706igarss/images/lecomp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325" y="2285978"/>
            <a:ext cx="2286000" cy="305117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188715" y="5568337"/>
            <a:ext cx="3474720" cy="369332"/>
          </a:xfrm>
          <a:prstGeom prst="rect">
            <a:avLst/>
          </a:prstGeom>
          <a:noFill/>
        </p:spPr>
        <p:txBody>
          <a:bodyPr wrap="square" rtlCol="0">
            <a:spAutoFit/>
          </a:bodyPr>
          <a:lstStyle/>
          <a:p>
            <a:r>
              <a:rPr lang="en-US" dirty="0" smtClean="0"/>
              <a:t>Dr. Malcolm </a:t>
            </a:r>
            <a:r>
              <a:rPr lang="en-US" dirty="0" err="1" smtClean="0"/>
              <a:t>LeCompte</a:t>
            </a:r>
            <a:endParaRPr lang="en-US" dirty="0"/>
          </a:p>
        </p:txBody>
      </p:sp>
      <p:sp>
        <p:nvSpPr>
          <p:cNvPr id="5" name="TextBox 4"/>
          <p:cNvSpPr txBox="1"/>
          <p:nvPr/>
        </p:nvSpPr>
        <p:spPr>
          <a:xfrm>
            <a:off x="5170513" y="5566556"/>
            <a:ext cx="3208712" cy="369332"/>
          </a:xfrm>
          <a:prstGeom prst="rect">
            <a:avLst/>
          </a:prstGeom>
          <a:noFill/>
        </p:spPr>
        <p:txBody>
          <a:bodyPr wrap="square" rtlCol="0">
            <a:spAutoFit/>
          </a:bodyPr>
          <a:lstStyle/>
          <a:p>
            <a:r>
              <a:rPr lang="en-US" dirty="0" smtClean="0"/>
              <a:t>Mr. E. Clay </a:t>
            </a:r>
            <a:r>
              <a:rPr lang="en-US" dirty="0" err="1" smtClean="0"/>
              <a:t>Swindell</a:t>
            </a:r>
            <a:endParaRPr lang="en-US" dirty="0"/>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53148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41" y="130718"/>
            <a:ext cx="5374257" cy="1054395"/>
          </a:xfrm>
        </p:spPr>
        <p:txBody>
          <a:bodyPr/>
          <a:lstStyle/>
          <a:p>
            <a:r>
              <a:rPr lang="en-US" sz="6000" dirty="0" smtClean="0"/>
              <a:t>Abstract</a:t>
            </a:r>
            <a:endParaRPr lang="en-US" sz="6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7" name="TextBox 6"/>
          <p:cNvSpPr txBox="1"/>
          <p:nvPr/>
        </p:nvSpPr>
        <p:spPr>
          <a:xfrm>
            <a:off x="345060" y="1628929"/>
            <a:ext cx="8307238" cy="5324535"/>
          </a:xfrm>
          <a:prstGeom prst="rect">
            <a:avLst/>
          </a:prstGeom>
          <a:noFill/>
        </p:spPr>
        <p:txBody>
          <a:bodyPr wrap="square" rtlCol="0">
            <a:spAutoFit/>
          </a:bodyPr>
          <a:lstStyle/>
          <a:p>
            <a:r>
              <a:rPr lang="en-US" sz="1400" dirty="0">
                <a:latin typeface="Lithos Pro Regular" panose="04020505030E02020A04" pitchFamily="82" charset="0"/>
                <a:cs typeface="Times New Roman" panose="02020603050405020304" pitchFamily="18" charset="0"/>
              </a:rPr>
              <a:t>Advances in technology and lowering cost make drones, or Unmanned Aerial Vehicles (U.A.V.), appealing platforms for remote sensing. Data acquired through these technologies have broad appeal and widespread application across many industries and disciplines. Archaeologists have used aerial imagery derived from many sources as a means of identifying sites and ancient landscapes, yet this imagery has traditionally been acquired through satellite and aircraft platforms making cost and time a primary concern.  For this reason, the availability of inexpensive U.A.V.s affords archaeologists access to obtaining their own data at a fraction of the cost. However, are they effective? For the purposes of this study, the DJI Phantom 2 Vision+ UAV, along with supporting software, was evaluated for its ability to create visible light imagery and elevation datasets useful in remote sensing archaeological sites. To test its effectiveness, a site was chosen in Bertie County, North Carolina discovered in 2007. The Salmon Creek site (31BR264), as it is known, is partially understood from previous archaeological studies as the location of a 16th Century Native American village. This previous work provided a foundation which our results could be tested and evaluated against and proved important to our interpretation of the data. The project not only demonstrated the effectiveness of the U.A.V. to acquire usable datasets, but contributed to the ongoing research.</a:t>
            </a:r>
          </a:p>
          <a:p>
            <a:endParaRPr lang="en-US" sz="1400" dirty="0">
              <a:latin typeface="Lithos Pro Regular" panose="04020505030E02020A04" pitchFamily="82" charset="0"/>
              <a:cs typeface="Times New Roman" panose="02020603050405020304" pitchFamily="18" charset="0"/>
            </a:endParaRPr>
          </a:p>
          <a:p>
            <a:r>
              <a:rPr lang="en-US" sz="1400" dirty="0">
                <a:latin typeface="Lithos Pro Regular" panose="04020505030E02020A04" pitchFamily="82" charset="0"/>
                <a:cs typeface="Times New Roman" panose="02020603050405020304" pitchFamily="18" charset="0"/>
              </a:rPr>
              <a:t>Keywords—archaeology, aerial imagery, DJI Phantom 2 Vision+, drone, remote sensing, U.A.V.</a:t>
            </a:r>
          </a:p>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06801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41" y="130718"/>
            <a:ext cx="5374257" cy="1054395"/>
          </a:xfrm>
        </p:spPr>
        <p:txBody>
          <a:bodyPr/>
          <a:lstStyle/>
          <a:p>
            <a:r>
              <a:rPr lang="en-US" sz="6000" dirty="0" smtClean="0"/>
              <a:t>Objectives</a:t>
            </a:r>
            <a:endParaRPr lang="en-US" sz="6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7" name="TextBox 6"/>
          <p:cNvSpPr txBox="1"/>
          <p:nvPr/>
        </p:nvSpPr>
        <p:spPr>
          <a:xfrm>
            <a:off x="345060" y="2955219"/>
            <a:ext cx="830723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primary objective of this research was to develop a working methodology for CERSER’s use of U.A.V.s for future remote sensing and archeological purposes.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secondary objective for the project was to produce new data sets archaeologists could use in future studies.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55075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547" y="9795"/>
            <a:ext cx="6323158" cy="1054395"/>
          </a:xfrm>
        </p:spPr>
        <p:txBody>
          <a:bodyPr/>
          <a:lstStyle/>
          <a:p>
            <a:r>
              <a:rPr lang="en-US" sz="6000" dirty="0" smtClean="0"/>
              <a:t>Methodology</a:t>
            </a:r>
            <a:endParaRPr lang="en-US" sz="6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pic>
        <p:nvPicPr>
          <p:cNvPr id="6" name="Picture 2" descr="C:\Temp\SC UAV\Photo Mar 10, 5 52 02 PM.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7953" t="881" r="3724" b="56945"/>
          <a:stretch/>
        </p:blipFill>
        <p:spPr bwMode="auto">
          <a:xfrm>
            <a:off x="343968" y="2718211"/>
            <a:ext cx="2485486" cy="2892277"/>
          </a:xfrm>
          <a:prstGeom prst="rect">
            <a:avLst/>
          </a:prstGeom>
          <a:noFill/>
          <a:extLst>
            <a:ext uri="{909E8E84-426E-40dd-AFC4-6F175D3DCCD1}">
              <a14:hiddenFill xmlns:a14="http://schemas.microsoft.com/office/drawing/2010/main" xmlns="">
                <a:solidFill>
                  <a:srgbClr val="FFFFFF"/>
                </a:solidFill>
              </a14:hiddenFill>
            </a:ext>
          </a:extLst>
        </p:spPr>
      </p:pic>
      <p:pic>
        <p:nvPicPr>
          <p:cNvPr id="12290" name="Picture 2" descr="C:\Temp\SC UAV\salmon creek 1\Untitled-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23868" y="3668411"/>
            <a:ext cx="2930769" cy="281646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414063">
            <a:off x="2552123" y="1626719"/>
            <a:ext cx="3560567" cy="2414357"/>
          </a:xfrm>
          <a:prstGeom prst="rect">
            <a:avLst/>
          </a:prstGeom>
          <a:effectLst>
            <a:outerShdw blurRad="50800" dist="38100" dir="8100000" algn="tr" rotWithShape="0">
              <a:prstClr val="black">
                <a:alpha val="40000"/>
              </a:prstClr>
            </a:outerShdw>
          </a:effectLst>
        </p:spPr>
      </p:pic>
      <p:pic>
        <p:nvPicPr>
          <p:cNvPr id="12292" name="Picture 4" descr="C:\Temp\SC UAV\salmon creek 1\Untitled-3.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77627" y="2718211"/>
            <a:ext cx="2446337" cy="293528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49431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6" name="Title 1"/>
          <p:cNvSpPr>
            <a:spLocks noGrp="1"/>
          </p:cNvSpPr>
          <p:nvPr>
            <p:ph type="title"/>
          </p:nvPr>
        </p:nvSpPr>
        <p:spPr>
          <a:xfrm>
            <a:off x="4692738" y="265249"/>
            <a:ext cx="3976790" cy="1054395"/>
          </a:xfrm>
        </p:spPr>
        <p:txBody>
          <a:bodyPr/>
          <a:lstStyle/>
          <a:p>
            <a:pPr algn="l"/>
            <a:r>
              <a:rPr lang="en-US" sz="4800" dirty="0" smtClean="0"/>
              <a:t>Area of </a:t>
            </a:r>
            <a:br>
              <a:rPr lang="en-US" sz="4800" dirty="0" smtClean="0"/>
            </a:br>
            <a:r>
              <a:rPr lang="en-US" sz="4800" dirty="0" smtClean="0"/>
              <a:t>Interest</a:t>
            </a:r>
            <a:endParaRPr lang="en-US" sz="4800" dirty="0"/>
          </a:p>
        </p:txBody>
      </p:sp>
      <p:pic>
        <p:nvPicPr>
          <p:cNvPr id="6146" name="Picture 2" descr="AO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15" y="1759785"/>
            <a:ext cx="3847379" cy="3252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6147" name="Picture 3" descr="_AgMX8Z6GvUIWCpRqLwKzw2RMQucf26YzQPcYLjPw5FB7tofm0166muVLnTL3Jww-TMD1sTj5b9zS9GoyBh2vmB38SoQ14bf4tuK8LblAvrr2sg-vG2_RPgrW-hzJiWyQDBHW2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15471" y="1673523"/>
            <a:ext cx="2708695" cy="3486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310544" y="5130750"/>
            <a:ext cx="7936303"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Salmon Creek site is Located  at the western end of the </a:t>
            </a:r>
            <a:r>
              <a:rPr lang="en-US" sz="1400" dirty="0" err="1" smtClean="0"/>
              <a:t>albemarle</a:t>
            </a:r>
            <a:r>
              <a:rPr lang="en-US" sz="1400" dirty="0" smtClean="0"/>
              <a:t> sound near the Confluence of the </a:t>
            </a:r>
            <a:r>
              <a:rPr lang="en-US" sz="1400" dirty="0" err="1" smtClean="0"/>
              <a:t>chowan</a:t>
            </a:r>
            <a:r>
              <a:rPr lang="en-US" sz="1400" dirty="0" smtClean="0"/>
              <a:t> &amp; </a:t>
            </a:r>
            <a:r>
              <a:rPr lang="en-US" sz="1400" dirty="0" err="1" smtClean="0"/>
              <a:t>Roanoake</a:t>
            </a:r>
            <a:r>
              <a:rPr lang="en-US" sz="1400" dirty="0" smtClean="0"/>
              <a:t> Rivers.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Archaeologists think it is the location of the Indian village </a:t>
            </a:r>
            <a:r>
              <a:rPr lang="en-US" sz="1400" dirty="0" err="1" smtClean="0"/>
              <a:t>MetaCuuem</a:t>
            </a:r>
            <a:r>
              <a:rPr lang="en-US" sz="1400" dirty="0" smtClean="0"/>
              <a: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The village of </a:t>
            </a:r>
            <a:r>
              <a:rPr lang="en-US" sz="1400" dirty="0" err="1" smtClean="0"/>
              <a:t>MetaCuuem</a:t>
            </a:r>
            <a:r>
              <a:rPr lang="en-US" sz="1400" dirty="0" smtClean="0"/>
              <a:t> looked similar to the village of </a:t>
            </a:r>
            <a:r>
              <a:rPr lang="en-US" sz="1400" dirty="0" err="1" smtClean="0"/>
              <a:t>Pomeioc</a:t>
            </a:r>
            <a:r>
              <a:rPr lang="en-US" sz="1400" dirty="0" smtClean="0"/>
              <a:t> painted in the 16</a:t>
            </a:r>
            <a:r>
              <a:rPr lang="en-US" sz="1400" baseline="30000" dirty="0" smtClean="0"/>
              <a:t>th</a:t>
            </a:r>
            <a:r>
              <a:rPr lang="en-US" sz="1400" dirty="0" smtClean="0"/>
              <a:t> century by English Artist John White.</a:t>
            </a:r>
            <a:endParaRPr lang="en-US" sz="1400" dirty="0"/>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48760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66237" y="128092"/>
            <a:ext cx="5374257" cy="1054395"/>
          </a:xfrm>
        </p:spPr>
        <p:txBody>
          <a:bodyPr/>
          <a:lstStyle/>
          <a:p>
            <a:r>
              <a:rPr lang="en-US" sz="6000" dirty="0" smtClean="0"/>
              <a:t>Equipment</a:t>
            </a:r>
            <a:endParaRPr lang="en-US" sz="600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7625" y="2665561"/>
            <a:ext cx="4301704" cy="3226278"/>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431315" y="1680456"/>
            <a:ext cx="8453887" cy="584775"/>
          </a:xfrm>
          <a:prstGeom prst="rect">
            <a:avLst/>
          </a:prstGeom>
          <a:noFill/>
        </p:spPr>
        <p:txBody>
          <a:bodyPr wrap="square" rtlCol="0">
            <a:spAutoFit/>
          </a:bodyPr>
          <a:lstStyle/>
          <a:p>
            <a:r>
              <a:rPr lang="en-US" sz="3200" dirty="0" smtClean="0"/>
              <a:t>DJI Phantom 2 Vision + Key Features</a:t>
            </a:r>
            <a:endParaRPr lang="en-US" sz="3200" dirty="0"/>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362307" y="2403247"/>
            <a:ext cx="4304581"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Inexpensive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 </a:t>
            </a:r>
            <a:r>
              <a:rPr lang="en-US" dirty="0"/>
              <a:t>built-in </a:t>
            </a:r>
            <a:r>
              <a:rPr lang="en-US" dirty="0" err="1"/>
              <a:t>Naza</a:t>
            </a:r>
            <a:r>
              <a:rPr lang="en-US" dirty="0"/>
              <a:t>-M V2 Flight Control System </a:t>
            </a:r>
            <a:r>
              <a:rPr lang="en-US" dirty="0" smtClean="0"/>
              <a:t>for Autonomous flight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integrated </a:t>
            </a:r>
            <a:r>
              <a:rPr lang="en-US" dirty="0"/>
              <a:t>gimbal and </a:t>
            </a:r>
            <a:r>
              <a:rPr lang="en-US" dirty="0" smtClean="0"/>
              <a:t>14 </a:t>
            </a:r>
            <a:r>
              <a:rPr lang="en-US" dirty="0" err="1" smtClean="0"/>
              <a:t>mp</a:t>
            </a:r>
            <a:r>
              <a:rPr lang="en-US" dirty="0" smtClean="0"/>
              <a:t> camera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Internal GPS and barometric Altimeter</a:t>
            </a:r>
          </a:p>
          <a:p>
            <a:endParaRPr lang="en-US" dirty="0"/>
          </a:p>
          <a:p>
            <a:pPr marL="285750" indent="-285750">
              <a:buFont typeface="Arial" panose="020B0604020202020204" pitchFamily="34" charset="0"/>
              <a:buChar char="•"/>
            </a:pPr>
            <a:r>
              <a:rPr lang="en-US" dirty="0" smtClean="0"/>
              <a:t>Flight Time is approximately 25 minutes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96240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666237" y="128092"/>
            <a:ext cx="5374257" cy="1054395"/>
          </a:xfrm>
        </p:spPr>
        <p:txBody>
          <a:bodyPr/>
          <a:lstStyle/>
          <a:p>
            <a:r>
              <a:rPr lang="en-US" sz="6000" dirty="0" smtClean="0"/>
              <a:t>Equipment</a:t>
            </a:r>
            <a:endParaRPr lang="en-US" sz="6000" dirty="0"/>
          </a:p>
        </p:txBody>
      </p:sp>
      <p:sp>
        <p:nvSpPr>
          <p:cNvPr id="11" name="TextBox 10"/>
          <p:cNvSpPr txBox="1"/>
          <p:nvPr/>
        </p:nvSpPr>
        <p:spPr>
          <a:xfrm>
            <a:off x="2518914" y="1744359"/>
            <a:ext cx="4330460" cy="584775"/>
          </a:xfrm>
          <a:prstGeom prst="rect">
            <a:avLst/>
          </a:prstGeom>
          <a:noFill/>
        </p:spPr>
        <p:txBody>
          <a:bodyPr wrap="square" rtlCol="0">
            <a:spAutoFit/>
          </a:bodyPr>
          <a:lstStyle/>
          <a:p>
            <a:r>
              <a:rPr lang="en-US" sz="3200" dirty="0" smtClean="0"/>
              <a:t>Software Features</a:t>
            </a:r>
            <a:endParaRPr lang="en-US" sz="3200" dirty="0"/>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336430" y="2338429"/>
            <a:ext cx="4364968"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Ability to Stack images to create large Photo Mosaics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process Multispectral Images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Build 3d Point Cloud from 2d Imagery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Costly but Alternative Pricing such as Educational </a:t>
            </a:r>
            <a:r>
              <a:rPr lang="en-US" dirty="0" err="1" smtClean="0"/>
              <a:t>Licesnce</a:t>
            </a:r>
            <a:r>
              <a:rPr lang="en-US" dirty="0" smtClean="0"/>
              <a:t>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Mobile Application to Plan Flights</a:t>
            </a:r>
            <a:endParaRPr lang="en-US" dirty="0"/>
          </a:p>
        </p:txBody>
      </p:sp>
      <p:pic>
        <p:nvPicPr>
          <p:cNvPr id="7170" name="Picture 2" descr="http://blog.alpict.com/wp-content/uploads/Pix4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9050" y="2329134"/>
            <a:ext cx="4160647" cy="3119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028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053106" y="271655"/>
            <a:ext cx="6564728" cy="875024"/>
          </a:xfrm>
        </p:spPr>
        <p:txBody>
          <a:bodyPr/>
          <a:lstStyle/>
          <a:p>
            <a:pPr algn="r"/>
            <a:r>
              <a:rPr lang="en-US" sz="4800" dirty="0" smtClean="0"/>
              <a:t>Developing A flight Plan</a:t>
            </a:r>
            <a:endParaRPr lang="en-US" sz="4800" dirty="0"/>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val="0"/>
              </a:ext>
            </a:extLst>
          </a:blip>
          <a:srcRect b="42326"/>
          <a:stretch/>
        </p:blipFill>
        <p:spPr>
          <a:xfrm>
            <a:off x="165556" y="487507"/>
            <a:ext cx="3837102" cy="1010389"/>
          </a:xfrm>
          <a:prstGeom prst="rect">
            <a:avLst/>
          </a:prstGeom>
          <a:effectLst>
            <a:outerShdw blurRad="50800" dist="38100" dir="8100000" algn="tr" rotWithShape="0">
              <a:prstClr val="black">
                <a:alpha val="40000"/>
              </a:prstClr>
            </a:outerShdw>
          </a:effectLst>
        </p:spPr>
      </p:pic>
      <p:sp>
        <p:nvSpPr>
          <p:cNvPr id="14" name="TextBox 13"/>
          <p:cNvSpPr txBox="1"/>
          <p:nvPr/>
        </p:nvSpPr>
        <p:spPr>
          <a:xfrm>
            <a:off x="165556" y="2103327"/>
            <a:ext cx="4673863" cy="5355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Establish Survey area within AOI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Make sure linear transects are properly aligned with survey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Take off location is in clear unobstructed location </a:t>
            </a:r>
          </a:p>
          <a:p>
            <a:endParaRPr lang="en-US" dirty="0"/>
          </a:p>
          <a:p>
            <a:pPr marL="285750" indent="-285750">
              <a:buFont typeface="Arial" panose="020B0604020202020204" pitchFamily="34" charset="0"/>
              <a:buChar char="•"/>
            </a:pPr>
            <a:r>
              <a:rPr lang="en-US" dirty="0" smtClean="0"/>
              <a:t>Make sure no obstacles are in mission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Weather 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Pilot must always be ready to take control of U.A.V</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1" descr="C:\Temp\SC UAV\Screenshot_2015-03-28-11-19-41.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100"/>
          <a:stretch/>
        </p:blipFill>
        <p:spPr bwMode="auto">
          <a:xfrm>
            <a:off x="4770406" y="2798470"/>
            <a:ext cx="4173019" cy="27483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65200" y="1574687"/>
            <a:ext cx="4822166" cy="584775"/>
          </a:xfrm>
          <a:prstGeom prst="rect">
            <a:avLst/>
          </a:prstGeom>
          <a:noFill/>
        </p:spPr>
        <p:txBody>
          <a:bodyPr wrap="square" rtlCol="0">
            <a:spAutoFit/>
          </a:bodyPr>
          <a:lstStyle/>
          <a:p>
            <a:r>
              <a:rPr lang="en-US" sz="3200" dirty="0" smtClean="0"/>
              <a:t>Key considerations</a:t>
            </a:r>
            <a:endParaRPr lang="en-US" sz="3200"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414063">
            <a:off x="148966" y="131815"/>
            <a:ext cx="715099" cy="48489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5797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rgbClr val="000000"/>
      </a:dk1>
      <a:lt1>
        <a:srgbClr val="000000"/>
      </a:lt1>
      <a:dk2>
        <a:srgbClr val="7ABE29"/>
      </a:dk2>
      <a:lt2>
        <a:srgbClr val="E9EAF0"/>
      </a:lt2>
      <a:accent1>
        <a:srgbClr val="E7D629"/>
      </a:accent1>
      <a:accent2>
        <a:srgbClr val="83C1C6"/>
      </a:accent2>
      <a:accent3>
        <a:srgbClr val="E78D35"/>
      </a:accent3>
      <a:accent4>
        <a:srgbClr val="909CE1"/>
      </a:accent4>
      <a:accent5>
        <a:srgbClr val="329C26"/>
      </a:accent5>
      <a:accent6>
        <a:srgbClr val="CC5439"/>
      </a:accent6>
      <a:hlink>
        <a:srgbClr val="1C6CF1"/>
      </a:hlink>
      <a:folHlink>
        <a:srgbClr val="C649E0"/>
      </a:folHlink>
    </a:clrScheme>
    <a:fontScheme name="Custom 1">
      <a:majorFont>
        <a:latin typeface="Film Star"/>
        <a:ea typeface=""/>
        <a:cs typeface=""/>
      </a:majorFont>
      <a:minorFont>
        <a:latin typeface="Lithos Pro Regular"/>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TotalTime>
  <Words>979</Words>
  <Application>Microsoft Office PowerPoint</Application>
  <PresentationFormat>On-screen Show (4:3)</PresentationFormat>
  <Paragraphs>133</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Film Star</vt:lpstr>
      <vt:lpstr>Lithos Pro Regular</vt:lpstr>
      <vt:lpstr>Times New Roman</vt:lpstr>
      <vt:lpstr>Wingdings</vt:lpstr>
      <vt:lpstr>Wingdings 2</vt:lpstr>
      <vt:lpstr>Grid</vt:lpstr>
      <vt:lpstr>Remote Sensing Archaeological Sites through Unmanned Aerial vehicle (U.A.V.)Imaging </vt:lpstr>
      <vt:lpstr>Mentors</vt:lpstr>
      <vt:lpstr>Abstract</vt:lpstr>
      <vt:lpstr>Objectives</vt:lpstr>
      <vt:lpstr>Methodology</vt:lpstr>
      <vt:lpstr>Area of  Interest</vt:lpstr>
      <vt:lpstr>Equipment</vt:lpstr>
      <vt:lpstr>Equipment</vt:lpstr>
      <vt:lpstr>Developing A flight Plan</vt:lpstr>
      <vt:lpstr>Image Processing</vt:lpstr>
      <vt:lpstr>Image Processing</vt:lpstr>
      <vt:lpstr>Analysis and Results </vt:lpstr>
      <vt:lpstr>CropMarks</vt:lpstr>
      <vt:lpstr>Linear Feature</vt:lpstr>
      <vt:lpstr>Anomaly One</vt:lpstr>
      <vt:lpstr>Anomaly two</vt:lpstr>
      <vt:lpstr>Conclusion</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CERSER</dc:creator>
  <cp:lastModifiedBy>Khaliq Satchell</cp:lastModifiedBy>
  <cp:revision>61</cp:revision>
  <dcterms:created xsi:type="dcterms:W3CDTF">2015-04-16T23:15:08Z</dcterms:created>
  <dcterms:modified xsi:type="dcterms:W3CDTF">2015-04-21T19:02:33Z</dcterms:modified>
</cp:coreProperties>
</file>